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51D0148-B72B-438C-A5A0-39A15E486124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23908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381FFD-99A7-4F45-8750-BD70D908346C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39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10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18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06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 Indicate that taxpayer is disabled on Main Info screen under Taxpayer Information section</a:t>
            </a:r>
          </a:p>
        </p:txBody>
      </p:sp>
      <p:sp>
        <p:nvSpPr>
          <p:cNvPr id="18534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534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37725-6A3B-4698-B045-603F0C0E786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981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D7ECA5-DE95-4679-A31B-7BEBB35A3B84}" type="slidenum">
              <a:rPr lang="en-US" altLang="en-US" sz="1400"/>
              <a:pPr>
                <a:spcBef>
                  <a:spcPct val="0"/>
                </a:spcBef>
              </a:pPr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68182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No extra standard deduction for disabled on Federal return (only blind)</a:t>
            </a:r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915970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Can claim extra exemption for blind or disabled on NJ 1040 Line 8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Federal claims 7 exemptions 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Taxpayer and spouse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5 children (including grandson)</a:t>
            </a:r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marL="274320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Also gets extra standard deduction for</a:t>
            </a:r>
            <a:r>
              <a:rPr lang="en-US" altLang="en-US" baseline="0" dirty="0" smtClean="0"/>
              <a:t> taxpayer being over 65, but no extra for disabled</a:t>
            </a:r>
          </a:p>
          <a:p>
            <a:pPr marL="274320" lvl="1" eaLnBrk="1" hangingPunct="1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NJ claims 11 exemptions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Taxpayer &amp; spouse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Both taxpayer &amp; spouse over 65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Spouse is disabled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5 children (including grandson)</a:t>
            </a:r>
          </a:p>
          <a:p>
            <a:pPr marL="274638"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2 full-time college students</a:t>
            </a:r>
          </a:p>
        </p:txBody>
      </p:sp>
      <p:sp>
        <p:nvSpPr>
          <p:cNvPr id="18739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739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EE26DC-C24F-4FFD-AD5E-E8F8830A8B7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595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338DC8-BB7B-40F3-A332-0137E5598259}" type="slidenum">
              <a:rPr lang="en-US" altLang="en-US" sz="1400"/>
              <a:pPr>
                <a:spcBef>
                  <a:spcPct val="0"/>
                </a:spcBef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85387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Note:  For Federal return, even if Parent did not claim minor, but could have…student can’t claim self on Federal</a:t>
            </a:r>
          </a:p>
        </p:txBody>
      </p:sp>
      <p:sp>
        <p:nvSpPr>
          <p:cNvPr id="10957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57B826-6C95-4757-ABB2-866D16F1CF63}" type="slidenum">
              <a:rPr lang="en-US" altLang="en-US" sz="1400"/>
              <a:pPr>
                <a:spcBef>
                  <a:spcPct val="0"/>
                </a:spcBef>
              </a:pPr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67652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 smtClean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12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A4AA5C-4558-46D9-A261-DA99D8B31FF6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162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00ADB1-A484-45B0-AF8D-C35FDF3BFEC8}" type="slidenum">
              <a:rPr lang="en-US" altLang="en-US" sz="1400"/>
              <a:pPr>
                <a:spcBef>
                  <a:spcPct val="0"/>
                </a:spcBef>
              </a:pPr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28298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Since minor was claimed on parents’ Federal return, cannot claim exemption for self on minor’s Federal return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18227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22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58AEE-59B6-4945-9BFD-A5ADAA972ABE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367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E9BF5-14C3-4786-A3C4-A0B370B3BCAC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28011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Minor can still claim exemption for self on minor’s NJ return, even if parents claimed him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</a:t>
            </a:r>
            <a:r>
              <a:rPr lang="en-US" altLang="en-US" dirty="0" err="1" smtClean="0"/>
              <a:t>TaxWise</a:t>
            </a:r>
            <a:r>
              <a:rPr lang="en-US" altLang="en-US" dirty="0" smtClean="0"/>
              <a:t> does this automatically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Minor’s return not shown in </a:t>
            </a:r>
            <a:r>
              <a:rPr lang="en-US" altLang="en-US" dirty="0" err="1" smtClean="0"/>
              <a:t>TaxWise</a:t>
            </a:r>
            <a:endParaRPr lang="en-US" altLang="en-US" dirty="0" smtClean="0"/>
          </a:p>
        </p:txBody>
      </p:sp>
      <p:sp>
        <p:nvSpPr>
          <p:cNvPr id="18330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33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7CE4B-5CEC-4B80-A2D5-AA4C3B98EE07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5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06F19-7896-458C-9014-C1E9CA40DE42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3977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90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35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9227F28-E87C-4DBC-B8B9-5C8136FB7EFD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28004" name="Rectangle 7"/>
          <p:cNvSpPr txBox="1">
            <a:spLocks noGrp="1" noChangeArrowheads="1"/>
          </p:cNvSpPr>
          <p:nvPr/>
        </p:nvSpPr>
        <p:spPr bwMode="auto">
          <a:xfrm>
            <a:off x="3885313" y="8845391"/>
            <a:ext cx="2971121" cy="46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3AE434D-17F2-4377-BB68-36EFA109B56B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80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1725" y="696913"/>
            <a:ext cx="4656138" cy="34940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5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Eligibility for Domestic Partnership, both partners must qualify: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Share a common residence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Jointly responsible for each other’s welfare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Both are 62 years of age or older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Neither person is in a marriage, domestic partnership, or civil union recognized by New Jersey law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Has not terminated another domestic partnership in prior 180 days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Not legally related to each other by blood, adoption, or marriage closer than the fourth degree (They cannot be third cousins or closer)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Jointly responsible for each other’s basic living expenses during the domestic partnership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Benefits:</a:t>
            </a:r>
          </a:p>
          <a:p>
            <a:pPr marL="173216" lvl="1" indent="-173216">
              <a:buFont typeface="Arial" pitchFamily="34" charset="0"/>
              <a:buChar char="•"/>
              <a:defRPr/>
            </a:pPr>
            <a:r>
              <a:rPr lang="en-US" dirty="0" smtClean="0"/>
              <a:t>Can claim the other partner as a dependent on his or her New Jersey state tax return. (</a:t>
            </a:r>
            <a:r>
              <a:rPr lang="en-US" b="1" i="1" dirty="0" smtClean="0"/>
              <a:t>Note:</a:t>
            </a:r>
            <a:r>
              <a:rPr lang="en-US" dirty="0" smtClean="0"/>
              <a:t> This is not true for the purposes of federal tax returns) 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Group health insurance coverage for state employees is extended to domestic partners and the children of domestic partners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If a domestic partner dies without a will, the domestic partner has the same rights of inheritance that a spouse has under the law</a:t>
            </a:r>
          </a:p>
          <a:p>
            <a:pPr marL="173216" indent="-173216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r>
              <a:rPr lang="en-US" dirty="0" smtClean="0"/>
              <a:t>Possible risks:</a:t>
            </a:r>
          </a:p>
          <a:p>
            <a:pPr marL="173216" indent="-173216">
              <a:buFont typeface="Arial" pitchFamily="34" charset="0"/>
              <a:buChar char="•"/>
              <a:defRPr/>
            </a:pPr>
            <a:r>
              <a:rPr lang="en-US" dirty="0" smtClean="0"/>
              <a:t>Could impact ability to get certain types of financial aid where eligibility is determined based on income of family unit</a:t>
            </a:r>
          </a:p>
          <a:p>
            <a:pPr marL="173216" indent="-173216">
              <a:buFont typeface="Arial" pitchFamily="34" charset="0"/>
              <a:buNone/>
              <a:defRPr/>
            </a:pPr>
            <a:endParaRPr lang="en-US" dirty="0" smtClean="0"/>
          </a:p>
          <a:p>
            <a:pPr marL="173216" indent="-173216"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Additional Exemption ($1000)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B90BA-8312-4A03-8BAC-A7209DBF5E61}" type="slidenum">
              <a:rPr lang="en-US" altLang="en-US" sz="1400"/>
              <a:pPr>
                <a:spcBef>
                  <a:spcPct val="0"/>
                </a:spcBef>
              </a:pPr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50554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 smtClean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81962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dirty="0" smtClean="0"/>
          </a:p>
        </p:txBody>
      </p:sp>
      <p:sp>
        <p:nvSpPr>
          <p:cNvPr id="18637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8637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31C547-3109-4043-BA32-8635B0E4F0AB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391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4AFAE-794F-4843-A8DF-E8E768C68B4B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1333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Anyone who is receiving</a:t>
            </a:r>
            <a:r>
              <a:rPr lang="en-US" baseline="0" dirty="0" smtClean="0"/>
              <a:t> SS disability (therefore recorded as disabled) by SS is by default considered disabled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6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Personal Exemptions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Pub 17 – Chapter 3</a:t>
            </a:r>
          </a:p>
          <a:p>
            <a:r>
              <a:rPr lang="en-US" altLang="en-US" dirty="0" smtClean="0"/>
              <a:t>Pub 4012 – Tab C</a:t>
            </a:r>
          </a:p>
          <a:p>
            <a:r>
              <a:rPr lang="en-US" altLang="en-US" dirty="0" smtClean="0"/>
              <a:t>(1040-lines 6a &amp; 42)</a:t>
            </a:r>
          </a:p>
          <a:p>
            <a:r>
              <a:rPr lang="en-US" altLang="en-US" dirty="0" smtClean="0"/>
              <a:t>NJ 1040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8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Considered Disabled for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NJ</a:t>
            </a:r>
            <a:r>
              <a:rPr lang="en-US" dirty="0" smtClean="0"/>
              <a:t> Tax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/>
              <a:t>For NJ tax purposes: a person is considered disabled if  on the last day of the tax year he/she:</a:t>
            </a:r>
          </a:p>
          <a:p>
            <a:r>
              <a:rPr lang="en-US" sz="2500" dirty="0"/>
              <a:t>C</a:t>
            </a:r>
            <a:r>
              <a:rPr lang="en-US" sz="2500" dirty="0" smtClean="0"/>
              <a:t>ould not engage in substantial  gainful activity for pay or profit  due to physical or mental impairment, including blindness</a:t>
            </a:r>
          </a:p>
          <a:p>
            <a:r>
              <a:rPr lang="en-US" sz="2500" dirty="0" smtClean="0"/>
              <a:t>Reporting:  Must enclose a copy of the doctor’s certificate or other medical records with NJ tax  return the first time the exemption is claimed</a:t>
            </a:r>
          </a:p>
          <a:p>
            <a:pPr lvl="1"/>
            <a:r>
              <a:rPr lang="en-US" sz="2000" dirty="0" smtClean="0"/>
              <a:t>Additional exemption allowed on NJ 1040 for blind or disabled </a:t>
            </a:r>
          </a:p>
          <a:p>
            <a:pPr lvl="1"/>
            <a:r>
              <a:rPr lang="en-US" sz="2000" dirty="0" smtClean="0"/>
              <a:t>Disabled/Blind persons may be eligible for other NJ tax benefits like property tax relief programs (covered in later module)</a:t>
            </a:r>
          </a:p>
          <a:p>
            <a:pPr lvl="1"/>
            <a:r>
              <a:rPr lang="en-US" sz="2000" dirty="0" smtClean="0"/>
              <a:t>Must file a paper return accompanying doctor’s certificate in the first year the taxpayer is disabled  </a:t>
            </a:r>
            <a:endParaRPr lang="en-US" sz="2000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4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Considered Blind for </a:t>
            </a:r>
            <a:r>
              <a:rPr lang="en-US" dirty="0" smtClean="0">
                <a:solidFill>
                  <a:srgbClr val="FF0000"/>
                </a:solidFill>
              </a:rPr>
              <a:t>Federal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Tax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For Federal and State tax purposes a person is considered Blind if on the last day of the year they are totally blind or</a:t>
            </a:r>
          </a:p>
          <a:p>
            <a:r>
              <a:rPr lang="en-US" smtClean="0"/>
              <a:t>A taxpayer who is not totally blind must have a certified statement from an eye doctor (ophthalmologist or optometrist) that:</a:t>
            </a:r>
          </a:p>
          <a:p>
            <a:pPr lvl="1"/>
            <a:r>
              <a:rPr lang="en-US" smtClean="0"/>
              <a:t>The taxpayer cannot see better than 20/200 in the better eye with glasses or contact lenses, or</a:t>
            </a:r>
          </a:p>
          <a:p>
            <a:pPr lvl="1"/>
            <a:r>
              <a:rPr lang="en-US" smtClean="0"/>
              <a:t>The field of vision is not more than 20 degrees</a:t>
            </a:r>
          </a:p>
          <a:p>
            <a:r>
              <a:rPr lang="en-US" smtClean="0"/>
              <a:t>Additional standard deduction allowed on Federal 1040 for blind</a:t>
            </a:r>
          </a:p>
          <a:p>
            <a:r>
              <a:rPr lang="en-US" smtClean="0"/>
              <a:t>Additional exemption allowed on NJ 1040 for blind</a:t>
            </a:r>
          </a:p>
          <a:p>
            <a:endParaRPr lang="en-US" smtClean="0"/>
          </a:p>
          <a:p>
            <a:endParaRPr lang="en-US" dirty="0" smtClean="0"/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81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7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Identification of Blind, Disabled – </a:t>
            </a:r>
            <a:br>
              <a:rPr lang="en-US" altLang="en-US" dirty="0" smtClean="0"/>
            </a:br>
            <a:r>
              <a:rPr lang="en-US" altLang="en-US" dirty="0" smtClean="0"/>
              <a:t>Main Info Screen</a:t>
            </a:r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>
            <a:off x="7315200" y="4495800"/>
            <a:ext cx="9144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4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818"/>
          <a:stretch>
            <a:fillRect/>
          </a:stretch>
        </p:blipFill>
        <p:spPr bwMode="auto">
          <a:xfrm>
            <a:off x="609600" y="16764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No Extra Standard Deduction for Disabled, Only Blind  – Federal 1040</a:t>
            </a:r>
          </a:p>
        </p:txBody>
      </p:sp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6400800" y="4038600"/>
            <a:ext cx="9144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Extra Exemption for Blind or Disabled – NJ 1040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Oval 5"/>
          <p:cNvSpPr>
            <a:spLocks noChangeArrowheads="1"/>
          </p:cNvSpPr>
          <p:nvPr/>
        </p:nvSpPr>
        <p:spPr bwMode="auto">
          <a:xfrm>
            <a:off x="3505200" y="3429000"/>
            <a:ext cx="4572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524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42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smtClean="0"/>
              <a:t>Federal/State Differences:  Exemptions for Minors Claimed on Parent’s Return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8077200" cy="4419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0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4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7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ITEM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FEDERAL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STATE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COUNSELOR ACTION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14"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Minor/</a:t>
                      </a:r>
                    </a:p>
                    <a:p>
                      <a:r>
                        <a:rPr lang="en-US" sz="2900" dirty="0" smtClean="0"/>
                        <a:t>Claimed on parents’ return</a:t>
                      </a:r>
                      <a:endParaRPr lang="en-US" sz="2900" dirty="0"/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Minor </a:t>
                      </a:r>
                      <a:r>
                        <a:rPr lang="en-US" sz="2900" b="1" u="sng" dirty="0" smtClean="0">
                          <a:solidFill>
                            <a:srgbClr val="FF0000"/>
                          </a:solidFill>
                        </a:rPr>
                        <a:t>cannot </a:t>
                      </a:r>
                      <a:r>
                        <a:rPr lang="en-US" sz="2900" dirty="0" smtClean="0">
                          <a:solidFill>
                            <a:srgbClr val="FF0000"/>
                          </a:solidFill>
                        </a:rPr>
                        <a:t>claim personal exemption for self</a:t>
                      </a:r>
                      <a:endParaRPr lang="en-US" sz="2900" dirty="0">
                        <a:solidFill>
                          <a:srgbClr val="FF0000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 smtClean="0">
                          <a:solidFill>
                            <a:srgbClr val="0070C0"/>
                          </a:solidFill>
                        </a:rPr>
                        <a:t>Minor </a:t>
                      </a:r>
                      <a:r>
                        <a:rPr lang="en-US" sz="2900" b="1" u="sng" dirty="0" smtClean="0">
                          <a:solidFill>
                            <a:srgbClr val="0070C0"/>
                          </a:solidFill>
                        </a:rPr>
                        <a:t>can </a:t>
                      </a:r>
                      <a:r>
                        <a:rPr lang="en-US" sz="2900" dirty="0" smtClean="0">
                          <a:solidFill>
                            <a:srgbClr val="0070C0"/>
                          </a:solidFill>
                        </a:rPr>
                        <a:t>claim personal exemption for self</a:t>
                      </a:r>
                      <a:endParaRPr lang="en-US" sz="2900" dirty="0">
                        <a:solidFill>
                          <a:srgbClr val="0070C0"/>
                        </a:solidFill>
                      </a:endParaRPr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900" dirty="0" smtClean="0"/>
                        <a:t>Check Box 6A on Main</a:t>
                      </a:r>
                      <a:r>
                        <a:rPr lang="en-US" sz="2900" baseline="0" dirty="0" smtClean="0"/>
                        <a:t> Info Screen – “You can be claimed on another person’s return”</a:t>
                      </a:r>
                      <a:endParaRPr lang="en-US" sz="2900" dirty="0"/>
                    </a:p>
                  </a:txBody>
                  <a:tcPr marT="45635" marB="456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Minor Claimed on Parent’s Return – </a:t>
            </a:r>
            <a:br>
              <a:rPr lang="en-US" altLang="en-US" sz="4000" dirty="0" smtClean="0"/>
            </a:br>
            <a:r>
              <a:rPr lang="en-US" altLang="en-US" sz="3600" dirty="0" smtClean="0"/>
              <a:t>Main Info Screen</a:t>
            </a:r>
            <a:br>
              <a:rPr lang="en-US" altLang="en-US" sz="3600" dirty="0" smtClean="0"/>
            </a:br>
            <a:r>
              <a:rPr lang="en-US" altLang="en-US" sz="3600" dirty="0" smtClean="0"/>
              <a:t>Minor’s Federal 1040</a:t>
            </a:r>
          </a:p>
        </p:txBody>
      </p:sp>
      <p:pic>
        <p:nvPicPr>
          <p:cNvPr id="11059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47021" r="1961" b="22171"/>
          <a:stretch>
            <a:fillRect/>
          </a:stretch>
        </p:blipFill>
        <p:spPr>
          <a:xfrm>
            <a:off x="609600" y="1752600"/>
            <a:ext cx="7924800" cy="426720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7315200" y="3048000"/>
            <a:ext cx="541338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70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Minor Claimed on Parent’s Return – Minor’s Federal 1040</a:t>
            </a:r>
          </a:p>
        </p:txBody>
      </p:sp>
      <p:pic>
        <p:nvPicPr>
          <p:cNvPr id="11264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37054" r="1961" b="10011"/>
          <a:stretch>
            <a:fillRect/>
          </a:stretch>
        </p:blipFill>
        <p:spPr>
          <a:xfrm>
            <a:off x="609600" y="1600200"/>
            <a:ext cx="8001000" cy="464820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2645" name="Oval 5"/>
          <p:cNvSpPr>
            <a:spLocks noChangeArrowheads="1"/>
          </p:cNvSpPr>
          <p:nvPr/>
        </p:nvSpPr>
        <p:spPr bwMode="auto">
          <a:xfrm>
            <a:off x="1981200" y="1524000"/>
            <a:ext cx="1227138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46" name="Oval 5"/>
          <p:cNvSpPr>
            <a:spLocks noChangeArrowheads="1"/>
          </p:cNvSpPr>
          <p:nvPr/>
        </p:nvSpPr>
        <p:spPr bwMode="auto">
          <a:xfrm>
            <a:off x="7772400" y="5715000"/>
            <a:ext cx="9144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2647" name="TextBox 6"/>
          <p:cNvSpPr txBox="1">
            <a:spLocks noChangeArrowheads="1"/>
          </p:cNvSpPr>
          <p:nvPr/>
        </p:nvSpPr>
        <p:spPr bwMode="auto">
          <a:xfrm>
            <a:off x="3962400" y="1676400"/>
            <a:ext cx="3352800" cy="923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</a:rPr>
              <a:t>Can’t take exemption for self since minor was claimed on parents’ Federal return</a:t>
            </a:r>
          </a:p>
        </p:txBody>
      </p:sp>
      <p:pic>
        <p:nvPicPr>
          <p:cNvPr id="11" name="Picture 10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612648" cy="344615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stCxn id="112647" idx="1"/>
          </p:cNvCxnSpPr>
          <p:nvPr/>
        </p:nvCxnSpPr>
        <p:spPr bwMode="auto">
          <a:xfrm flipH="1" flipV="1">
            <a:off x="3200400" y="1905000"/>
            <a:ext cx="762000" cy="23336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44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Minor Claimed on Parent’s Return – Minor’s NJ 1040</a:t>
            </a:r>
          </a:p>
        </p:txBody>
      </p:sp>
      <p:pic>
        <p:nvPicPr>
          <p:cNvPr id="11469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39537" r="1961" b="27332"/>
          <a:stretch>
            <a:fillRect/>
          </a:stretch>
        </p:blipFill>
        <p:spPr>
          <a:xfrm>
            <a:off x="685800" y="1628931"/>
            <a:ext cx="7772400" cy="449580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4800600" y="2133600"/>
            <a:ext cx="990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14694" name="Oval 5"/>
          <p:cNvSpPr>
            <a:spLocks noChangeArrowheads="1"/>
          </p:cNvSpPr>
          <p:nvPr/>
        </p:nvSpPr>
        <p:spPr bwMode="auto">
          <a:xfrm>
            <a:off x="7315200" y="5410200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276600" y="3657600"/>
            <a:ext cx="3352800" cy="120032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smtClean="0">
                <a:latin typeface="Arial" panose="020B0604020202020204" pitchFamily="34" charset="0"/>
              </a:rPr>
              <a:t>On NJ 1040, OK to take exemption </a:t>
            </a:r>
            <a:r>
              <a:rPr lang="en-US" altLang="en-US" sz="1800" b="1" dirty="0">
                <a:latin typeface="Arial" panose="020B0604020202020204" pitchFamily="34" charset="0"/>
              </a:rPr>
              <a:t>for self </a:t>
            </a:r>
            <a:r>
              <a:rPr lang="en-US" altLang="en-US" sz="1800" b="1" dirty="0" smtClean="0">
                <a:latin typeface="Arial" panose="020B0604020202020204" pitchFamily="34" charset="0"/>
              </a:rPr>
              <a:t>even when  </a:t>
            </a:r>
            <a:r>
              <a:rPr lang="en-US" altLang="en-US" sz="1800" b="1" dirty="0">
                <a:latin typeface="Arial" panose="020B0604020202020204" pitchFamily="34" charset="0"/>
              </a:rPr>
              <a:t>minor was claimed on parents’ Federal return</a:t>
            </a:r>
          </a:p>
        </p:txBody>
      </p:sp>
      <p:pic>
        <p:nvPicPr>
          <p:cNvPr id="11" name="Picture 10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612648" cy="344615"/>
          </a:xfrm>
          <a:prstGeom prst="rect">
            <a:avLst/>
          </a:prstGeom>
        </p:spPr>
      </p:pic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658876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 flipV="1">
            <a:off x="4267200" y="2743200"/>
            <a:ext cx="762000" cy="9144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7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smtClean="0"/>
              <a:t>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Defined:  Specific amount of money you are allowed to deduct from your taxable income, based on circumstances of your filing situation </a:t>
            </a:r>
          </a:p>
          <a:p>
            <a:r>
              <a:rPr lang="en-US" dirty="0" smtClean="0"/>
              <a:t>Two types of Exemptions:</a:t>
            </a:r>
          </a:p>
          <a:p>
            <a:pPr lvl="1"/>
            <a:r>
              <a:rPr lang="en-US" dirty="0" smtClean="0"/>
              <a:t>Personal Exemption</a:t>
            </a:r>
          </a:p>
          <a:p>
            <a:pPr lvl="1"/>
            <a:r>
              <a:rPr lang="en-US" dirty="0" smtClean="0"/>
              <a:t>Dependent Exemption (to be covered in another section)</a:t>
            </a:r>
          </a:p>
          <a:p>
            <a:pPr marL="571500" indent="-514350"/>
            <a:r>
              <a:rPr lang="en-US" dirty="0" smtClean="0"/>
              <a:t>Update all exemption-related data on TW Main Information screen.  </a:t>
            </a:r>
          </a:p>
          <a:p>
            <a:pPr marL="971550" lvl="1" indent="-514350"/>
            <a:r>
              <a:rPr lang="en-US" dirty="0" smtClean="0"/>
              <a:t>Data is carried to Federal 1040 Page 1 and NJ 1040 Page 2</a:t>
            </a:r>
            <a:endParaRPr lang="en-US" dirty="0"/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7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 Exemptions Types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1"/>
          <a:ext cx="8153400" cy="4358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26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Exemption</a:t>
                      </a:r>
                      <a:r>
                        <a:rPr lang="en-US" sz="2400" baseline="0" dirty="0" smtClean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Exemption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NJ Exemption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exemption</a:t>
                      </a:r>
                      <a:r>
                        <a:rPr lang="en-US" sz="2000" baseline="0" dirty="0" smtClean="0"/>
                        <a:t> for Taxpayer &amp; Spouse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Domestic Partner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 (only if partner doesn’t file own NJ1040)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Blind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(added to standard deduction)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 (either for Blind or Disabled)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9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Disabled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 (either for  Blind or Disabled)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0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Minor can claim</a:t>
                      </a:r>
                      <a:r>
                        <a:rPr lang="en-US" sz="2000" baseline="0" dirty="0" smtClean="0"/>
                        <a:t> self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45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 over 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</a:t>
                      </a:r>
                      <a:r>
                        <a:rPr lang="en-US" sz="2000" baseline="0" dirty="0" smtClean="0"/>
                        <a:t> (added to standard deduction)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38200" y="601087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i="1" dirty="0"/>
              <a:t>NJ generally follows Federal rules for </a:t>
            </a:r>
            <a:r>
              <a:rPr lang="en-US" altLang="en-US" i="1" dirty="0" smtClean="0"/>
              <a:t>personal exemptions, </a:t>
            </a:r>
            <a:r>
              <a:rPr lang="en-US" altLang="en-US" i="1" dirty="0"/>
              <a:t>with a few </a:t>
            </a:r>
            <a:r>
              <a:rPr lang="en-US" altLang="en-US" i="1" dirty="0" smtClean="0"/>
              <a:t>additions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64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Personal Exemption Rules</a:t>
            </a:r>
            <a:br>
              <a:rPr lang="en-US" altLang="en-US" dirty="0" smtClean="0"/>
            </a:br>
            <a:r>
              <a:rPr lang="en-US" altLang="en-US" dirty="0" smtClean="0"/>
              <a:t>Taxpayer and Spouse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 smtClean="0"/>
              <a:t>One exemption for taxpayer (and one for spouse when MFJ)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Taxpayer (or spouse) is ineligible for exemption if another can claim them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Widow(</a:t>
            </a:r>
            <a:r>
              <a:rPr lang="en-US" altLang="en-US" dirty="0" err="1" smtClean="0"/>
              <a:t>er</a:t>
            </a:r>
            <a:r>
              <a:rPr lang="en-US" altLang="en-US" dirty="0" smtClean="0"/>
              <a:t>), if not remarried by 12/31, can claim spouse in year of death, i.e. - MFJ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MFS can claim spouse –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if spouse has no gross income, spouse not filing a return, &amp; spouse not the dependent of another taxpayer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86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NJ Exemption:</a:t>
            </a:r>
            <a:br>
              <a:rPr lang="en-US" altLang="en-US" smtClean="0"/>
            </a:br>
            <a:r>
              <a:rPr lang="en-US" altLang="en-US" smtClean="0"/>
              <a:t>Domestic Partner</a:t>
            </a:r>
            <a:endParaRPr lang="en-US" altLang="en-US" dirty="0" smtClean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Although not recognized on Federal 1040, Domestic Partners who are dependents are entitled to a NJ 1040 exemption only if partner does not file a NJ tax return</a:t>
            </a:r>
          </a:p>
          <a:p>
            <a:r>
              <a:rPr lang="en-US" altLang="en-US" dirty="0" smtClean="0"/>
              <a:t>Domestic Partner is different than Civil Union Partner</a:t>
            </a:r>
          </a:p>
          <a:p>
            <a:r>
              <a:rPr lang="en-US" altLang="en-US" dirty="0" smtClean="0"/>
              <a:t>Specific rules apply.  Refer to experienced counselor</a:t>
            </a:r>
          </a:p>
          <a:p>
            <a:endParaRPr lang="en-US" altLang="en-US" dirty="0" smtClean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056806" y="58579"/>
            <a:ext cx="171232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NJ 1040 Page 3</a:t>
            </a:r>
            <a:endParaRPr lang="en-US" sz="16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21765" t="9375" r="2941" b="12500"/>
          <a:stretch>
            <a:fillRect/>
          </a:stretch>
        </p:blipFill>
        <p:spPr bwMode="auto">
          <a:xfrm>
            <a:off x="609600" y="15240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TW NJ </a:t>
            </a:r>
            <a:r>
              <a:rPr lang="en-US" altLang="en-US" dirty="0" smtClean="0"/>
              <a:t>1040 </a:t>
            </a:r>
            <a:r>
              <a:rPr lang="en-US" altLang="en-US" dirty="0"/>
              <a:t>Page </a:t>
            </a:r>
            <a:r>
              <a:rPr lang="en-US" altLang="en-US" dirty="0" smtClean="0"/>
              <a:t>2</a:t>
            </a:r>
            <a:br>
              <a:rPr lang="en-US" altLang="en-US" dirty="0" smtClean="0"/>
            </a:br>
            <a:r>
              <a:rPr lang="en-US" altLang="en-US" dirty="0" smtClean="0"/>
              <a:t>Domestic Partner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7391400" y="46482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4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1828800" y="4191000"/>
            <a:ext cx="1447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8001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TW No Extra Exemption For 65 or Over but Addition to Standard Deduction-Federal 1040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057400" y="4191000"/>
            <a:ext cx="1371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59231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1765" t="9375" r="2941" b="12500"/>
          <a:stretch>
            <a:fillRect/>
          </a:stretch>
        </p:blipFill>
        <p:spPr bwMode="auto">
          <a:xfrm>
            <a:off x="616718" y="1600200"/>
            <a:ext cx="807008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5" name="Oval 5"/>
          <p:cNvSpPr>
            <a:spLocks noChangeArrowheads="1"/>
          </p:cNvSpPr>
          <p:nvPr/>
        </p:nvSpPr>
        <p:spPr bwMode="auto">
          <a:xfrm>
            <a:off x="5105400" y="48768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2883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143000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TW Extra Standard Exemption For 65 or Over - NJ 1040</a:t>
            </a:r>
          </a:p>
        </p:txBody>
      </p:sp>
    </p:spTree>
    <p:extLst>
      <p:ext uri="{BB962C8B-B14F-4D97-AF65-F5344CB8AC3E}">
        <p14:creationId xmlns:p14="http://schemas.microsoft.com/office/powerpoint/2010/main" val="1561448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Considered Disabled for </a:t>
            </a:r>
            <a:r>
              <a:rPr lang="en-US" dirty="0" smtClean="0">
                <a:solidFill>
                  <a:srgbClr val="FF0000"/>
                </a:solidFill>
              </a:rPr>
              <a:t>Federal</a:t>
            </a:r>
            <a:r>
              <a:rPr lang="en-US" dirty="0" smtClean="0"/>
              <a:t> Tax Purposes?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For Federal tax purposes a person is considered  disabled if at any time during the tax year he/she:</a:t>
            </a:r>
          </a:p>
          <a:p>
            <a:r>
              <a:rPr lang="en-US" dirty="0" smtClean="0"/>
              <a:t>Could not engage in substantial gainful activity for pay or profit due to a physical or mental condition  </a:t>
            </a:r>
            <a:r>
              <a:rPr lang="en-US" b="1" dirty="0" smtClean="0"/>
              <a:t>AND</a:t>
            </a:r>
            <a:endParaRPr lang="en-US" b="1" u="sng" dirty="0" smtClean="0"/>
          </a:p>
          <a:p>
            <a:r>
              <a:rPr lang="en-US" dirty="0" smtClean="0"/>
              <a:t>A doctor has determined that this condition has lasted or can be expected to last continuously for at least a year or can be expected to lead to death</a:t>
            </a:r>
          </a:p>
          <a:p>
            <a:pPr lvl="1"/>
            <a:r>
              <a:rPr lang="en-US" dirty="0" smtClean="0"/>
              <a:t>Additional standard deduction allowed on Federal 1040 for blind only (not other disabilities)  </a:t>
            </a:r>
          </a:p>
          <a:p>
            <a:pPr lvl="1"/>
            <a:r>
              <a:rPr lang="en-US" dirty="0" smtClean="0"/>
              <a:t>Disabled persons may be eligible for other Federal tax benefits like credits (covered in later modules)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17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1336</Words>
  <Application>Microsoft Office PowerPoint</Application>
  <PresentationFormat>On-screen Show (4:3)</PresentationFormat>
  <Paragraphs>213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ＭＳ Ｐゴシック</vt:lpstr>
      <vt:lpstr>Wingdings</vt:lpstr>
      <vt:lpstr>NJ Template 06</vt:lpstr>
      <vt:lpstr>Personal Exemptions</vt:lpstr>
      <vt:lpstr>Exemption</vt:lpstr>
      <vt:lpstr>Personal Exemptions Types</vt:lpstr>
      <vt:lpstr>Personal Exemption Rules Taxpayer and Spouse</vt:lpstr>
      <vt:lpstr>NJ Exemption: Domestic Partner</vt:lpstr>
      <vt:lpstr>TW NJ 1040 Page 2 Domestic Partner</vt:lpstr>
      <vt:lpstr>TW No Extra Exemption For 65 or Over but Addition to Standard Deduction-Federal 1040</vt:lpstr>
      <vt:lpstr>TW Extra Standard Exemption For 65 or Over - NJ 1040</vt:lpstr>
      <vt:lpstr>Who is Considered Disabled for Federal Tax Purposes?</vt:lpstr>
      <vt:lpstr>Who is Considered Disabled for  NJ Tax Purposes?</vt:lpstr>
      <vt:lpstr>Who is Considered Blind for Federal and State Tax Purposes?</vt:lpstr>
      <vt:lpstr>TW Identification of Blind, Disabled –  Main Info Screen</vt:lpstr>
      <vt:lpstr>TW No Extra Standard Deduction for Disabled, Only Blind  – Federal 1040</vt:lpstr>
      <vt:lpstr>TW Extra Exemption for Blind or Disabled – NJ 1040</vt:lpstr>
      <vt:lpstr>Federal/State Differences:  Exemptions for Minors Claimed on Parent’s Return</vt:lpstr>
      <vt:lpstr>Minor Claimed on Parent’s Return –  Main Info Screen Minor’s Federal 1040</vt:lpstr>
      <vt:lpstr>Minor Claimed on Parent’s Return – Minor’s Federal 1040</vt:lpstr>
      <vt:lpstr>Minor Claimed on Parent’s Return – Minor’s NJ 1040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2015-11-05T18:25:10Z</dcterms:modified>
</cp:coreProperties>
</file>